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4"/>
  </p:sldMasterIdLst>
  <p:notesMasterIdLst>
    <p:notesMasterId r:id="rId15"/>
  </p:notesMasterIdLst>
  <p:sldIdLst>
    <p:sldId id="315" r:id="rId5"/>
    <p:sldId id="314" r:id="rId6"/>
    <p:sldId id="299" r:id="rId7"/>
    <p:sldId id="300" r:id="rId8"/>
    <p:sldId id="313" r:id="rId9"/>
    <p:sldId id="301" r:id="rId10"/>
    <p:sldId id="312" r:id="rId11"/>
    <p:sldId id="306" r:id="rId12"/>
    <p:sldId id="307" r:id="rId13"/>
    <p:sldId id="317" r:id="rId14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VIDIA" initials="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60"/>
  </p:normalViewPr>
  <p:slideViewPr>
    <p:cSldViewPr>
      <p:cViewPr varScale="1">
        <p:scale>
          <a:sx n="126" d="100"/>
          <a:sy n="126" d="100"/>
        </p:scale>
        <p:origin x="1416" y="120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F6EC1-927C-4AFB-B9ED-767B07D03122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E5A4C-306B-4FE6-B4C3-4E416AFC7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55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38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7641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1"/>
            <a:ext cx="6572250" cy="590550"/>
          </a:xfrm>
        </p:spPr>
        <p:txBody>
          <a:bodyPr>
            <a:normAutofit/>
          </a:bodyPr>
          <a:lstStyle>
            <a:lvl1pPr algn="r" defTabSz="685800" rtl="0" eaLnBrk="1" latinLnBrk="0" hangingPunct="1">
              <a:spcBef>
                <a:spcPct val="0"/>
              </a:spcBef>
              <a:buNone/>
              <a:defRPr lang="en-US" sz="1800" kern="1200" dirty="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18288952-07DD-45F2-92DF-2D7C6E70F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3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486150" y="3638550"/>
            <a:ext cx="3257550" cy="914400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592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84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2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4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60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9187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9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6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</p:spPr>
        <p:txBody>
          <a:bodyPr/>
          <a:lstStyle/>
          <a:p>
            <a:fld id="{18288952-07DD-45F2-92DF-2D7C6E70F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43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14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0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1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7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3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4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4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09" y="5028452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35879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4" r:id="rId7"/>
    <p:sldLayoutId id="2147483652" r:id="rId8"/>
    <p:sldLayoutId id="2147483651" r:id="rId9"/>
    <p:sldLayoutId id="2147483654" r:id="rId10"/>
    <p:sldLayoutId id="214748365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15.png"/><Relationship Id="rId2" Type="http://schemas.microsoft.com/office/2007/relationships/media" Target="../media/media8.m4a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hyperlink" Target="http://upload.wikimedia.org/wikipedia/commons/8/81/Prefix_sum_16.svg" TargetMode="Externa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/>
          <a:lstStyle/>
          <a:p>
            <a:r>
              <a:rPr lang="en-US" smtClean="0"/>
              <a:t>A </a:t>
            </a:r>
            <a:r>
              <a:rPr lang="en-US" dirty="0"/>
              <a:t>Work-Efficient Parallel Scan </a:t>
            </a:r>
            <a:r>
              <a:rPr lang="en-US" dirty="0" smtClean="0"/>
              <a:t>Kernel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21520" y="3684695"/>
            <a:ext cx="5439300" cy="313932"/>
          </a:xfrm>
        </p:spPr>
        <p:txBody>
          <a:bodyPr/>
          <a:lstStyle/>
          <a:p>
            <a:r>
              <a:rPr lang="en-US" sz="1600" dirty="0" smtClean="0"/>
              <a:t>Lecture 10.3 </a:t>
            </a:r>
            <a:r>
              <a:rPr lang="en-US" sz="1600" dirty="0"/>
              <a:t>– Parallel Computation </a:t>
            </a:r>
            <a:r>
              <a:rPr lang="en-US" sz="1600" dirty="0" smtClean="0"/>
              <a:t>Patterns (scan)</a:t>
            </a:r>
            <a:endParaRPr lang="en-US" sz="1600" dirty="0"/>
          </a:p>
        </p:txBody>
      </p:sp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63395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/>
              <a:t>GPU Teaching Kit</a:t>
            </a:r>
            <a:endParaRPr lang="en-US" sz="1667" kern="0" dirty="0"/>
          </a:p>
        </p:txBody>
      </p:sp>
      <p:sp>
        <p:nvSpPr>
          <p:cNvPr id="6" name="Subtitle 11"/>
          <p:cNvSpPr txBox="1">
            <a:spLocks/>
          </p:cNvSpPr>
          <p:nvPr/>
        </p:nvSpPr>
        <p:spPr bwMode="auto">
          <a:xfrm>
            <a:off x="4125095" y="1071235"/>
            <a:ext cx="2423078" cy="20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917" kern="0" dirty="0" smtClean="0"/>
              <a:t>Accelerated Computing</a:t>
            </a:r>
            <a:endParaRPr lang="en-US" sz="917" kern="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3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380">
        <p:fade/>
      </p:transition>
    </mc:Choice>
    <mc:Fallback xmlns="">
      <p:transition spd="med" advTm="113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63395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66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0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973">
        <p:fade/>
      </p:transition>
    </mc:Choice>
    <mc:Fallback xmlns="">
      <p:transition spd="med" advTm="99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learn to write a work-efficient scan kernel</a:t>
            </a:r>
          </a:p>
          <a:p>
            <a:pPr lvl="1"/>
            <a:r>
              <a:rPr lang="en-US" dirty="0" smtClean="0"/>
              <a:t>Two-phased balanced tree traversal</a:t>
            </a:r>
          </a:p>
          <a:p>
            <a:pPr lvl="1"/>
            <a:r>
              <a:rPr lang="en-US" dirty="0" smtClean="0"/>
              <a:t>Aggressive re-use of intermediate results</a:t>
            </a:r>
          </a:p>
          <a:p>
            <a:pPr lvl="1"/>
            <a:r>
              <a:rPr lang="en-US" dirty="0" smtClean="0"/>
              <a:t>Reducing control divergence with more complex thread index to data index mapping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7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413">
        <p:fade/>
      </p:transition>
    </mc:Choice>
    <mc:Fallback xmlns="">
      <p:transition spd="med" advTm="354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Improving Efficiency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sz="1800" i="1" dirty="0"/>
              <a:t>Balanced Trees</a:t>
            </a:r>
          </a:p>
          <a:p>
            <a:pPr marL="731044" lvl="1" indent="-302419"/>
            <a:r>
              <a:rPr lang="en-US" sz="1500" dirty="0"/>
              <a:t>Form a balanced binary tree on the input data and sweep it to and from the root</a:t>
            </a:r>
          </a:p>
          <a:p>
            <a:pPr marL="731044" lvl="1" indent="-302419"/>
            <a:r>
              <a:rPr lang="en-US" sz="1500" dirty="0"/>
              <a:t>Tree is not an actual data structure, but a concept to determine what each thread does at each step</a:t>
            </a:r>
          </a:p>
          <a:p>
            <a:pPr marL="342900" indent="-342900"/>
            <a:r>
              <a:rPr lang="en-US" sz="1800" dirty="0"/>
              <a:t>For scan:</a:t>
            </a:r>
          </a:p>
          <a:p>
            <a:pPr marL="731044" lvl="1" indent="-302419"/>
            <a:r>
              <a:rPr lang="en-US" sz="1500" dirty="0"/>
              <a:t>Traverse down from leaves to </a:t>
            </a:r>
            <a:r>
              <a:rPr lang="en-US" sz="1500" dirty="0" smtClean="0"/>
              <a:t>the root </a:t>
            </a:r>
            <a:r>
              <a:rPr lang="en-US" sz="1500" dirty="0"/>
              <a:t>building partial sums at internal nodes in the </a:t>
            </a:r>
            <a:r>
              <a:rPr lang="en-US" sz="1500" dirty="0" smtClean="0"/>
              <a:t>tree</a:t>
            </a:r>
            <a:endParaRPr lang="en-US" sz="1500" dirty="0"/>
          </a:p>
          <a:p>
            <a:pPr marL="1073944" lvl="2" indent="-257175"/>
            <a:r>
              <a:rPr lang="en-US" sz="1500" dirty="0" smtClean="0"/>
              <a:t>The root </a:t>
            </a:r>
            <a:r>
              <a:rPr lang="en-US" sz="1500" dirty="0"/>
              <a:t>holds </a:t>
            </a:r>
            <a:r>
              <a:rPr lang="en-US" sz="1500" dirty="0" smtClean="0"/>
              <a:t>the sum </a:t>
            </a:r>
            <a:r>
              <a:rPr lang="en-US" sz="1500" dirty="0"/>
              <a:t>of all leaves</a:t>
            </a:r>
          </a:p>
          <a:p>
            <a:pPr marL="731044" lvl="1" indent="-302419"/>
            <a:r>
              <a:rPr lang="en-US" sz="1500" dirty="0"/>
              <a:t>Traverse back up the tree building the output from the partial sums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429250" y="4157663"/>
            <a:ext cx="1428750" cy="257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D57CBA0-69E0-48B7-8DBB-B37F3E990F8D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50435"/>
      </p:ext>
    </p:extLst>
  </p:cSld>
  <p:clrMapOvr>
    <a:masterClrMapping/>
  </p:clrMapOvr>
  <p:transition advTm="7175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Scan - Reduction Phase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771247" y="1558154"/>
            <a:ext cx="0" cy="22682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286302" y="1558154"/>
            <a:ext cx="0" cy="22682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01357" y="1558154"/>
            <a:ext cx="0" cy="22682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16413" y="1558154"/>
            <a:ext cx="0" cy="22682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826998" y="1522305"/>
            <a:ext cx="0" cy="22682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46524" y="1558154"/>
            <a:ext cx="0" cy="22682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61579" y="1558154"/>
            <a:ext cx="0" cy="22682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18472" idx="0"/>
          </p:cNvCxnSpPr>
          <p:nvPr/>
        </p:nvCxnSpPr>
        <p:spPr>
          <a:xfrm flipH="1">
            <a:off x="5370012" y="1558154"/>
            <a:ext cx="6626" cy="23464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187047" y="1953308"/>
            <a:ext cx="214607" cy="19554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6" name="Oval 15"/>
          <p:cNvSpPr/>
          <p:nvPr/>
        </p:nvSpPr>
        <p:spPr>
          <a:xfrm>
            <a:off x="3209110" y="2873977"/>
            <a:ext cx="214607" cy="19554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7" name="Oval 16"/>
          <p:cNvSpPr/>
          <p:nvPr/>
        </p:nvSpPr>
        <p:spPr>
          <a:xfrm>
            <a:off x="3217158" y="1957382"/>
            <a:ext cx="214607" cy="19554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8" name="Oval 17"/>
          <p:cNvSpPr/>
          <p:nvPr/>
        </p:nvSpPr>
        <p:spPr>
          <a:xfrm>
            <a:off x="4247269" y="1957382"/>
            <a:ext cx="214607" cy="19554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9" name="Oval 18"/>
          <p:cNvSpPr/>
          <p:nvPr/>
        </p:nvSpPr>
        <p:spPr>
          <a:xfrm>
            <a:off x="5277379" y="1953308"/>
            <a:ext cx="214607" cy="19554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20" name="Oval 19"/>
          <p:cNvSpPr/>
          <p:nvPr/>
        </p:nvSpPr>
        <p:spPr>
          <a:xfrm>
            <a:off x="5261284" y="3595031"/>
            <a:ext cx="214607" cy="19554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21" name="Oval 20"/>
          <p:cNvSpPr/>
          <p:nvPr/>
        </p:nvSpPr>
        <p:spPr>
          <a:xfrm>
            <a:off x="5269331" y="2867459"/>
            <a:ext cx="214607" cy="19554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24" name="Straight Arrow Connector 23"/>
          <p:cNvCxnSpPr>
            <a:endCxn id="19" idx="1"/>
          </p:cNvCxnSpPr>
          <p:nvPr/>
        </p:nvCxnSpPr>
        <p:spPr>
          <a:xfrm>
            <a:off x="4869628" y="1640443"/>
            <a:ext cx="439943" cy="34138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775718" y="1616816"/>
            <a:ext cx="439049" cy="34138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801359" y="1637185"/>
            <a:ext cx="439049" cy="34138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8" idx="1"/>
          </p:cNvCxnSpPr>
          <p:nvPr/>
        </p:nvCxnSpPr>
        <p:spPr>
          <a:xfrm>
            <a:off x="3826998" y="1623334"/>
            <a:ext cx="452462" cy="36337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56" name="Rectangle 27"/>
          <p:cNvSpPr>
            <a:spLocks noChangeArrowheads="1"/>
          </p:cNvSpPr>
          <p:nvPr/>
        </p:nvSpPr>
        <p:spPr bwMode="auto">
          <a:xfrm>
            <a:off x="1656790" y="1321062"/>
            <a:ext cx="316112" cy="276999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xtLst/>
        </p:spPr>
        <p:txBody>
          <a:bodyPr wrap="none">
            <a:spAutoFit/>
          </a:bodyPr>
          <a:lstStyle/>
          <a:p>
            <a:r>
              <a:rPr lang="es-ES" sz="1200" i="1">
                <a:solidFill>
                  <a:schemeClr val="bg1"/>
                </a:solidFill>
              </a:rPr>
              <a:t>x</a:t>
            </a:r>
            <a:r>
              <a:rPr lang="es-ES" sz="1200" baseline="-250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457" name="Rectangle 28"/>
          <p:cNvSpPr>
            <a:spLocks noChangeArrowheads="1"/>
          </p:cNvSpPr>
          <p:nvPr/>
        </p:nvSpPr>
        <p:spPr bwMode="auto">
          <a:xfrm>
            <a:off x="3209110" y="1321062"/>
            <a:ext cx="31611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s-ES" sz="1200" i="1">
                <a:solidFill>
                  <a:schemeClr val="bg1"/>
                </a:solidFill>
              </a:rPr>
              <a:t>x</a:t>
            </a:r>
            <a:r>
              <a:rPr lang="es-ES" sz="1200" baseline="-25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458" name="Rectangle 29"/>
          <p:cNvSpPr>
            <a:spLocks noChangeArrowheads="1"/>
          </p:cNvSpPr>
          <p:nvPr/>
        </p:nvSpPr>
        <p:spPr bwMode="auto">
          <a:xfrm>
            <a:off x="3712540" y="1321062"/>
            <a:ext cx="316112" cy="276999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xtLst/>
        </p:spPr>
        <p:txBody>
          <a:bodyPr wrap="none">
            <a:spAutoFit/>
          </a:bodyPr>
          <a:lstStyle/>
          <a:p>
            <a:r>
              <a:rPr lang="es-ES" sz="1200" i="1">
                <a:solidFill>
                  <a:schemeClr val="bg1"/>
                </a:solidFill>
              </a:rPr>
              <a:t>x</a:t>
            </a:r>
            <a:r>
              <a:rPr lang="es-ES" sz="1200" baseline="-250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8459" name="Rectangle 30"/>
          <p:cNvSpPr>
            <a:spLocks noChangeArrowheads="1"/>
          </p:cNvSpPr>
          <p:nvPr/>
        </p:nvSpPr>
        <p:spPr bwMode="auto">
          <a:xfrm>
            <a:off x="4227597" y="1318618"/>
            <a:ext cx="31611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s-ES" sz="1200" i="1">
                <a:solidFill>
                  <a:schemeClr val="bg1"/>
                </a:solidFill>
              </a:rPr>
              <a:t>x</a:t>
            </a:r>
            <a:r>
              <a:rPr lang="es-ES" sz="1200" baseline="-2500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8460" name="Rectangle 31"/>
          <p:cNvSpPr>
            <a:spLocks noChangeArrowheads="1"/>
          </p:cNvSpPr>
          <p:nvPr/>
        </p:nvSpPr>
        <p:spPr bwMode="auto">
          <a:xfrm>
            <a:off x="4742652" y="1318618"/>
            <a:ext cx="316112" cy="276999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xtLst/>
        </p:spPr>
        <p:txBody>
          <a:bodyPr wrap="none">
            <a:spAutoFit/>
          </a:bodyPr>
          <a:lstStyle/>
          <a:p>
            <a:r>
              <a:rPr lang="es-ES" sz="1200" i="1">
                <a:solidFill>
                  <a:schemeClr val="bg1"/>
                </a:solidFill>
              </a:rPr>
              <a:t>x</a:t>
            </a:r>
            <a:r>
              <a:rPr lang="es-ES" sz="1200" baseline="-250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8461" name="Rectangle 32"/>
          <p:cNvSpPr>
            <a:spLocks noChangeArrowheads="1"/>
          </p:cNvSpPr>
          <p:nvPr/>
        </p:nvSpPr>
        <p:spPr bwMode="auto">
          <a:xfrm>
            <a:off x="5241611" y="1321062"/>
            <a:ext cx="31611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s-ES" sz="1200" i="1">
                <a:solidFill>
                  <a:schemeClr val="bg1"/>
                </a:solidFill>
              </a:rPr>
              <a:t>x</a:t>
            </a:r>
            <a:r>
              <a:rPr lang="es-ES" sz="1200" baseline="-250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8462" name="Rectangle 33"/>
          <p:cNvSpPr>
            <a:spLocks noChangeArrowheads="1"/>
          </p:cNvSpPr>
          <p:nvPr/>
        </p:nvSpPr>
        <p:spPr bwMode="auto">
          <a:xfrm>
            <a:off x="2143232" y="1321062"/>
            <a:ext cx="31611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s-ES" sz="1200" i="1">
                <a:solidFill>
                  <a:schemeClr val="bg1"/>
                </a:solidFill>
              </a:rPr>
              <a:t>x</a:t>
            </a:r>
            <a:r>
              <a:rPr lang="es-ES" sz="1200" baseline="-250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463" name="Rectangle 34"/>
          <p:cNvSpPr>
            <a:spLocks noChangeArrowheads="1"/>
          </p:cNvSpPr>
          <p:nvPr/>
        </p:nvSpPr>
        <p:spPr bwMode="auto">
          <a:xfrm>
            <a:off x="2682430" y="1318618"/>
            <a:ext cx="316112" cy="276999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xtLst/>
        </p:spPr>
        <p:txBody>
          <a:bodyPr wrap="none">
            <a:spAutoFit/>
          </a:bodyPr>
          <a:lstStyle/>
          <a:p>
            <a:r>
              <a:rPr lang="es-ES" sz="1200" i="1">
                <a:solidFill>
                  <a:schemeClr val="bg1"/>
                </a:solidFill>
              </a:rPr>
              <a:t>x</a:t>
            </a:r>
            <a:r>
              <a:rPr lang="es-ES" sz="1200" baseline="-25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464" name="Rectangle 35"/>
          <p:cNvSpPr>
            <a:spLocks noChangeArrowheads="1"/>
          </p:cNvSpPr>
          <p:nvPr/>
        </p:nvSpPr>
        <p:spPr bwMode="auto">
          <a:xfrm>
            <a:off x="2005525" y="2235212"/>
            <a:ext cx="519694" cy="230832"/>
          </a:xfrm>
          <a:prstGeom prst="rect">
            <a:avLst/>
          </a:prstGeom>
          <a:solidFill>
            <a:srgbClr val="FFFF00"/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9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∑</a:t>
            </a:r>
            <a:r>
              <a:rPr lang="es-ES" sz="900" i="1" dirty="0">
                <a:solidFill>
                  <a:schemeClr val="bg1"/>
                </a:solidFill>
              </a:rPr>
              <a:t>x</a:t>
            </a:r>
            <a:r>
              <a:rPr lang="es-ES" sz="900" baseline="-25000" dirty="0">
                <a:solidFill>
                  <a:schemeClr val="bg1"/>
                </a:solidFill>
              </a:rPr>
              <a:t>0..</a:t>
            </a:r>
            <a:r>
              <a:rPr lang="es-ES" sz="900" i="1" dirty="0">
                <a:solidFill>
                  <a:schemeClr val="bg1"/>
                </a:solidFill>
              </a:rPr>
              <a:t>x</a:t>
            </a:r>
            <a:r>
              <a:rPr lang="es-ES" sz="9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465" name="Rectangle 36"/>
          <p:cNvSpPr>
            <a:spLocks noChangeArrowheads="1"/>
          </p:cNvSpPr>
          <p:nvPr/>
        </p:nvSpPr>
        <p:spPr bwMode="auto">
          <a:xfrm>
            <a:off x="3071404" y="2236841"/>
            <a:ext cx="519694" cy="230832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9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∑</a:t>
            </a:r>
            <a:r>
              <a:rPr lang="es-ES" sz="900" i="1" dirty="0">
                <a:solidFill>
                  <a:schemeClr val="bg1"/>
                </a:solidFill>
              </a:rPr>
              <a:t>x</a:t>
            </a:r>
            <a:r>
              <a:rPr lang="es-ES" sz="900" baseline="-25000" dirty="0">
                <a:solidFill>
                  <a:schemeClr val="bg1"/>
                </a:solidFill>
              </a:rPr>
              <a:t>2..</a:t>
            </a:r>
            <a:r>
              <a:rPr lang="es-ES" sz="900" i="1" dirty="0">
                <a:solidFill>
                  <a:schemeClr val="bg1"/>
                </a:solidFill>
              </a:rPr>
              <a:t>x</a:t>
            </a:r>
            <a:r>
              <a:rPr lang="es-ES" sz="9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466" name="Rectangle 37"/>
          <p:cNvSpPr>
            <a:spLocks noChangeArrowheads="1"/>
          </p:cNvSpPr>
          <p:nvPr/>
        </p:nvSpPr>
        <p:spPr bwMode="auto">
          <a:xfrm>
            <a:off x="4088996" y="2244174"/>
            <a:ext cx="519694" cy="230832"/>
          </a:xfrm>
          <a:prstGeom prst="rect">
            <a:avLst/>
          </a:prstGeom>
          <a:solidFill>
            <a:srgbClr val="FFFF00"/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9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∑</a:t>
            </a:r>
            <a:r>
              <a:rPr lang="es-ES" sz="900" i="1" dirty="0">
                <a:solidFill>
                  <a:schemeClr val="bg1"/>
                </a:solidFill>
              </a:rPr>
              <a:t>x</a:t>
            </a:r>
            <a:r>
              <a:rPr lang="es-ES" sz="900" baseline="-25000" dirty="0">
                <a:solidFill>
                  <a:schemeClr val="bg1"/>
                </a:solidFill>
              </a:rPr>
              <a:t>4..</a:t>
            </a:r>
            <a:r>
              <a:rPr lang="es-ES" sz="900" i="1" dirty="0">
                <a:solidFill>
                  <a:schemeClr val="bg1"/>
                </a:solidFill>
              </a:rPr>
              <a:t>x</a:t>
            </a:r>
            <a:r>
              <a:rPr lang="es-ES" sz="900" baseline="-25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8467" name="Rectangle 38"/>
          <p:cNvSpPr>
            <a:spLocks noChangeArrowheads="1"/>
          </p:cNvSpPr>
          <p:nvPr/>
        </p:nvSpPr>
        <p:spPr bwMode="auto">
          <a:xfrm>
            <a:off x="5119106" y="2260469"/>
            <a:ext cx="519694" cy="230832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9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∑</a:t>
            </a:r>
            <a:r>
              <a:rPr lang="es-ES" sz="900" i="1" dirty="0">
                <a:solidFill>
                  <a:schemeClr val="bg1"/>
                </a:solidFill>
              </a:rPr>
              <a:t>x</a:t>
            </a:r>
            <a:r>
              <a:rPr lang="es-ES" sz="900" baseline="-25000" dirty="0">
                <a:solidFill>
                  <a:schemeClr val="bg1"/>
                </a:solidFill>
              </a:rPr>
              <a:t>6..</a:t>
            </a:r>
            <a:r>
              <a:rPr lang="es-ES" sz="900" i="1" dirty="0">
                <a:solidFill>
                  <a:schemeClr val="bg1"/>
                </a:solidFill>
              </a:rPr>
              <a:t>x</a:t>
            </a:r>
            <a:r>
              <a:rPr lang="es-ES" sz="900" baseline="-25000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2272890" y="2614071"/>
            <a:ext cx="948739" cy="35115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54573" y="2614071"/>
            <a:ext cx="924596" cy="35115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70" name="Rectangle 45"/>
          <p:cNvSpPr>
            <a:spLocks noChangeArrowheads="1"/>
          </p:cNvSpPr>
          <p:nvPr/>
        </p:nvSpPr>
        <p:spPr bwMode="auto">
          <a:xfrm>
            <a:off x="3061568" y="3264242"/>
            <a:ext cx="519694" cy="230832"/>
          </a:xfrm>
          <a:prstGeom prst="rect">
            <a:avLst/>
          </a:prstGeom>
          <a:solidFill>
            <a:srgbClr val="FFFF00"/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9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∑</a:t>
            </a:r>
            <a:r>
              <a:rPr lang="es-ES" sz="900" i="1" dirty="0">
                <a:solidFill>
                  <a:schemeClr val="bg1"/>
                </a:solidFill>
              </a:rPr>
              <a:t>x</a:t>
            </a:r>
            <a:r>
              <a:rPr lang="es-ES" sz="900" baseline="-25000" dirty="0">
                <a:solidFill>
                  <a:schemeClr val="bg1"/>
                </a:solidFill>
              </a:rPr>
              <a:t>0..</a:t>
            </a:r>
            <a:r>
              <a:rPr lang="es-ES" sz="900" i="1" dirty="0">
                <a:solidFill>
                  <a:schemeClr val="bg1"/>
                </a:solidFill>
              </a:rPr>
              <a:t>x</a:t>
            </a:r>
            <a:r>
              <a:rPr lang="es-ES" sz="9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471" name="Rectangle 46"/>
          <p:cNvSpPr>
            <a:spLocks noChangeArrowheads="1"/>
          </p:cNvSpPr>
          <p:nvPr/>
        </p:nvSpPr>
        <p:spPr bwMode="auto">
          <a:xfrm>
            <a:off x="5110165" y="3206396"/>
            <a:ext cx="519694" cy="230832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9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∑</a:t>
            </a:r>
            <a:r>
              <a:rPr lang="es-ES" sz="900" i="1" dirty="0">
                <a:solidFill>
                  <a:schemeClr val="bg1"/>
                </a:solidFill>
              </a:rPr>
              <a:t>x</a:t>
            </a:r>
            <a:r>
              <a:rPr lang="es-ES" sz="900" baseline="-25000" dirty="0">
                <a:solidFill>
                  <a:schemeClr val="bg1"/>
                </a:solidFill>
              </a:rPr>
              <a:t>4..</a:t>
            </a:r>
            <a:r>
              <a:rPr lang="es-ES" sz="900" i="1" dirty="0">
                <a:solidFill>
                  <a:schemeClr val="bg1"/>
                </a:solidFill>
              </a:rPr>
              <a:t>x</a:t>
            </a:r>
            <a:r>
              <a:rPr lang="es-ES" sz="900" baseline="-25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8472" name="Rectangle 47"/>
          <p:cNvSpPr>
            <a:spLocks noChangeArrowheads="1"/>
          </p:cNvSpPr>
          <p:nvPr/>
        </p:nvSpPr>
        <p:spPr bwMode="auto">
          <a:xfrm>
            <a:off x="5110165" y="3904636"/>
            <a:ext cx="519694" cy="230832"/>
          </a:xfrm>
          <a:prstGeom prst="rect">
            <a:avLst/>
          </a:prstGeom>
          <a:solidFill>
            <a:srgbClr val="FFFF00"/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9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∑</a:t>
            </a:r>
            <a:r>
              <a:rPr lang="es-ES" sz="900" i="1" dirty="0">
                <a:solidFill>
                  <a:schemeClr val="bg1"/>
                </a:solidFill>
              </a:rPr>
              <a:t>x</a:t>
            </a:r>
            <a:r>
              <a:rPr lang="es-ES" sz="900" baseline="-25000" dirty="0">
                <a:solidFill>
                  <a:schemeClr val="bg1"/>
                </a:solidFill>
              </a:rPr>
              <a:t>0..</a:t>
            </a:r>
            <a:r>
              <a:rPr lang="es-ES" sz="900" i="1" dirty="0">
                <a:solidFill>
                  <a:schemeClr val="bg1"/>
                </a:solidFill>
              </a:rPr>
              <a:t>x</a:t>
            </a:r>
            <a:r>
              <a:rPr lang="es-ES" sz="900" baseline="-25000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49" name="Straight Arrow Connector 48"/>
          <p:cNvCxnSpPr>
            <a:endCxn id="20" idx="2"/>
          </p:cNvCxnSpPr>
          <p:nvPr/>
        </p:nvCxnSpPr>
        <p:spPr>
          <a:xfrm>
            <a:off x="3311942" y="3503779"/>
            <a:ext cx="1949342" cy="18902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74" name="TextBox 54"/>
          <p:cNvSpPr txBox="1">
            <a:spLocks noChangeArrowheads="1"/>
          </p:cNvSpPr>
          <p:nvPr/>
        </p:nvSpPr>
        <p:spPr bwMode="auto">
          <a:xfrm>
            <a:off x="1060635" y="2235213"/>
            <a:ext cx="653227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500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56" name="Down Arrow 55"/>
          <p:cNvSpPr/>
          <p:nvPr/>
        </p:nvSpPr>
        <p:spPr>
          <a:xfrm>
            <a:off x="1268553" y="2604294"/>
            <a:ext cx="214607" cy="369897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8476" name="TextBox 56"/>
          <p:cNvSpPr txBox="1">
            <a:spLocks noChangeArrowheads="1"/>
          </p:cNvSpPr>
          <p:nvPr/>
        </p:nvSpPr>
        <p:spPr bwMode="auto">
          <a:xfrm>
            <a:off x="3494802" y="3828447"/>
            <a:ext cx="1277914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50" dirty="0">
                <a:solidFill>
                  <a:schemeClr val="bg1"/>
                </a:solidFill>
              </a:rPr>
              <a:t>In-place calculation 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156135" y="4089702"/>
            <a:ext cx="1880489" cy="234648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900" dirty="0">
                <a:solidFill>
                  <a:schemeClr val="bg1"/>
                </a:solidFill>
              </a:rPr>
              <a:t>Value after reduce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0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5981">
        <p:fade/>
      </p:transition>
    </mc:Choice>
    <mc:Fallback xmlns="">
      <p:transition spd="med" advTm="959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Reduction Phase Kernel Code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429250" y="4157663"/>
            <a:ext cx="1428750" cy="257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D57CBA0-69E0-48B7-8DBB-B37F3E990F8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2533" name="TextBox 5"/>
          <p:cNvSpPr txBox="1">
            <a:spLocks noChangeArrowheads="1"/>
          </p:cNvSpPr>
          <p:nvPr/>
        </p:nvSpPr>
        <p:spPr bwMode="auto">
          <a:xfrm>
            <a:off x="381000" y="1208544"/>
            <a:ext cx="60198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 dirty="0" smtClean="0">
                <a:solidFill>
                  <a:schemeClr val="bg1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// </a:t>
            </a:r>
            <a:r>
              <a:rPr lang="en-US" sz="1200" dirty="0">
                <a:solidFill>
                  <a:schemeClr val="bg1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XY[2*BLOCK_SIZE] is in shared memory</a:t>
            </a:r>
          </a:p>
          <a:p>
            <a:pPr eaLnBrk="1" hangingPunct="1"/>
            <a:endParaRPr lang="en-US" sz="1200" dirty="0">
              <a:solidFill>
                <a:schemeClr val="bg1"/>
              </a:solidFill>
              <a:latin typeface="Courier New" pitchFamily="49" charset="0"/>
              <a:ea typeface="Arial Unicode MS" pitchFamily="34" charset="-128"/>
              <a:cs typeface="Courier New" pitchFamily="49" charset="0"/>
            </a:endParaRPr>
          </a:p>
          <a:p>
            <a:pPr eaLnBrk="1" hangingPunct="1"/>
            <a:r>
              <a:rPr lang="en-US" sz="1200" dirty="0">
                <a:solidFill>
                  <a:schemeClr val="bg1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for </a:t>
            </a:r>
            <a:r>
              <a:rPr lang="en-US" sz="1200" dirty="0" smtClean="0">
                <a:solidFill>
                  <a:schemeClr val="bg1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(unsigned </a:t>
            </a:r>
            <a:r>
              <a:rPr lang="en-US" sz="1200" dirty="0" err="1" smtClean="0">
                <a:solidFill>
                  <a:schemeClr val="bg1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int</a:t>
            </a:r>
            <a:r>
              <a:rPr lang="en-US" sz="1200" dirty="0" smtClean="0">
                <a:solidFill>
                  <a:schemeClr val="bg1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stride = 1;stride &lt;= BLOCK_SIZE; </a:t>
            </a:r>
            <a:r>
              <a:rPr lang="en-US" sz="1200" dirty="0" smtClean="0">
                <a:solidFill>
                  <a:schemeClr val="bg1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stride </a:t>
            </a:r>
            <a:r>
              <a:rPr lang="en-US" sz="1200" dirty="0">
                <a:solidFill>
                  <a:schemeClr val="bg1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*= 2) {</a:t>
            </a:r>
          </a:p>
          <a:p>
            <a:pPr eaLnBrk="1" hangingPunct="1"/>
            <a:r>
              <a:rPr lang="en-US" sz="1200" dirty="0">
                <a:solidFill>
                  <a:schemeClr val="bg1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int</a:t>
            </a:r>
            <a:r>
              <a:rPr lang="en-US" sz="1200" dirty="0">
                <a:solidFill>
                  <a:schemeClr val="bg1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index = (threadIdx.x+1)*stride*2 - 1;</a:t>
            </a:r>
          </a:p>
          <a:p>
            <a:pPr eaLnBrk="1" hangingPunct="1"/>
            <a:r>
              <a:rPr lang="en-US" sz="1200" dirty="0">
                <a:solidFill>
                  <a:schemeClr val="bg1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  if(index &lt; 2*BLOCK_SIZE)</a:t>
            </a:r>
          </a:p>
          <a:p>
            <a:pPr eaLnBrk="1" hangingPunct="1"/>
            <a:r>
              <a:rPr lang="en-US" sz="1200" dirty="0">
                <a:solidFill>
                  <a:schemeClr val="bg1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      XY[index] += XY[index-stride];</a:t>
            </a:r>
          </a:p>
          <a:p>
            <a:pPr eaLnBrk="1" hangingPunct="1"/>
            <a:r>
              <a:rPr lang="en-US" sz="1200" dirty="0">
                <a:solidFill>
                  <a:schemeClr val="bg1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  __</a:t>
            </a:r>
            <a:r>
              <a:rPr lang="en-US" sz="1200" dirty="0" err="1">
                <a:solidFill>
                  <a:schemeClr val="bg1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syncthreads</a:t>
            </a:r>
            <a:r>
              <a:rPr lang="en-US" sz="1200" dirty="0">
                <a:solidFill>
                  <a:schemeClr val="bg1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();</a:t>
            </a:r>
          </a:p>
          <a:p>
            <a:pPr eaLnBrk="1" hangingPunct="1"/>
            <a:r>
              <a:rPr lang="en-US" sz="1200" dirty="0">
                <a:solidFill>
                  <a:schemeClr val="bg1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}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1599076" y="3467353"/>
            <a:ext cx="29386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threadIdx.x+1    = 1, 2, 3, 4….</a:t>
            </a:r>
          </a:p>
          <a:p>
            <a:pPr eaLnBrk="1" hangingPunct="1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stride = 1,</a:t>
            </a:r>
            <a:r>
              <a:rPr lang="en-US" sz="15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hangingPunct="1"/>
            <a:r>
              <a:rPr lang="en-US" sz="15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</a:t>
            </a:r>
            <a:r>
              <a:rPr lang="en-US" sz="1500" dirty="0">
                <a:solidFill>
                  <a:srgbClr val="76B9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index = 1, 3, 5, 7, …</a:t>
            </a:r>
          </a:p>
          <a:p>
            <a:pPr eaLnBrk="1" hangingPunct="1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3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7263">
        <p:fade/>
      </p:transition>
    </mc:Choice>
    <mc:Fallback xmlns="">
      <p:transition spd="med" advTm="1072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Parallel Scan - Post Reduction Reverse Phase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47800" y="1257300"/>
            <a:ext cx="4057650" cy="2846784"/>
            <a:chOff x="1625601" y="850107"/>
            <a:chExt cx="7038270" cy="3795712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828800" y="1200150"/>
              <a:ext cx="0" cy="33147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743200" y="1200150"/>
              <a:ext cx="0" cy="33147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657600" y="1200150"/>
              <a:ext cx="0" cy="33147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572000" y="1200150"/>
              <a:ext cx="0" cy="33147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486400" y="1200150"/>
              <a:ext cx="0" cy="33147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400800" y="1200150"/>
              <a:ext cx="0" cy="33147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315200" y="1200150"/>
              <a:ext cx="0" cy="33147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8181975" y="1216819"/>
              <a:ext cx="0" cy="34290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6210300" y="1784747"/>
              <a:ext cx="381000" cy="2857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b="1" dirty="0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19470" name="Rectangle 27"/>
            <p:cNvSpPr>
              <a:spLocks noChangeArrowheads="1"/>
            </p:cNvSpPr>
            <p:nvPr/>
          </p:nvSpPr>
          <p:spPr bwMode="auto">
            <a:xfrm>
              <a:off x="1625601" y="853678"/>
              <a:ext cx="517734" cy="338555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/>
            <a:p>
              <a:r>
                <a:rPr lang="es-ES" sz="1050" i="1" dirty="0">
                  <a:solidFill>
                    <a:schemeClr val="bg1"/>
                  </a:solidFill>
                </a:rPr>
                <a:t>x</a:t>
              </a:r>
              <a:r>
                <a:rPr lang="es-ES" sz="1050" baseline="-250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9471" name="Rectangle 29"/>
            <p:cNvSpPr>
              <a:spLocks noChangeArrowheads="1"/>
            </p:cNvSpPr>
            <p:nvPr/>
          </p:nvSpPr>
          <p:spPr bwMode="auto">
            <a:xfrm>
              <a:off x="5275264" y="853678"/>
              <a:ext cx="517734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050" i="1" dirty="0">
                  <a:solidFill>
                    <a:schemeClr val="bg1"/>
                  </a:solidFill>
                </a:rPr>
                <a:t>x</a:t>
              </a:r>
              <a:r>
                <a:rPr lang="es-ES" sz="1050" baseline="-250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9472" name="Rectangle 31"/>
            <p:cNvSpPr>
              <a:spLocks noChangeArrowheads="1"/>
            </p:cNvSpPr>
            <p:nvPr/>
          </p:nvSpPr>
          <p:spPr bwMode="auto">
            <a:xfrm>
              <a:off x="7104064" y="850107"/>
              <a:ext cx="517734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050" i="1" dirty="0">
                  <a:solidFill>
                    <a:schemeClr val="bg1"/>
                  </a:solidFill>
                </a:rPr>
                <a:t>x</a:t>
              </a:r>
              <a:r>
                <a:rPr lang="es-ES" sz="1050" baseline="-25000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9473" name="Rectangle 34"/>
            <p:cNvSpPr>
              <a:spLocks noChangeArrowheads="1"/>
            </p:cNvSpPr>
            <p:nvPr/>
          </p:nvSpPr>
          <p:spPr bwMode="auto">
            <a:xfrm>
              <a:off x="3446464" y="850107"/>
              <a:ext cx="517734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050" i="1" dirty="0">
                  <a:solidFill>
                    <a:schemeClr val="bg1"/>
                  </a:solidFill>
                </a:rPr>
                <a:t>x</a:t>
              </a:r>
              <a:r>
                <a:rPr lang="es-ES" sz="105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9474" name="Rectangle 35"/>
            <p:cNvSpPr>
              <a:spLocks noChangeArrowheads="1"/>
            </p:cNvSpPr>
            <p:nvPr/>
          </p:nvSpPr>
          <p:spPr bwMode="auto">
            <a:xfrm>
              <a:off x="2244726" y="853678"/>
              <a:ext cx="1066097" cy="307776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s-ES" sz="900" i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∑</a:t>
              </a:r>
              <a:r>
                <a:rPr lang="es-ES" sz="900" i="1" dirty="0">
                  <a:solidFill>
                    <a:schemeClr val="bg1"/>
                  </a:solidFill>
                </a:rPr>
                <a:t>x</a:t>
              </a:r>
              <a:r>
                <a:rPr lang="es-ES" sz="900" baseline="-25000" dirty="0">
                  <a:solidFill>
                    <a:schemeClr val="bg1"/>
                  </a:solidFill>
                </a:rPr>
                <a:t>0..</a:t>
              </a:r>
              <a:r>
                <a:rPr lang="es-ES" sz="900" i="1" dirty="0">
                  <a:solidFill>
                    <a:schemeClr val="bg1"/>
                  </a:solidFill>
                </a:rPr>
                <a:t>x</a:t>
              </a:r>
              <a:r>
                <a:rPr lang="es-ES" sz="900" baseline="-25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475" name="Rectangle 37"/>
            <p:cNvSpPr>
              <a:spLocks noChangeArrowheads="1"/>
            </p:cNvSpPr>
            <p:nvPr/>
          </p:nvSpPr>
          <p:spPr bwMode="auto">
            <a:xfrm>
              <a:off x="5907089" y="870347"/>
              <a:ext cx="1071562" cy="307776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s-ES" sz="900" i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∑</a:t>
              </a:r>
              <a:r>
                <a:rPr lang="es-ES" sz="900" i="1" dirty="0">
                  <a:solidFill>
                    <a:schemeClr val="bg1"/>
                  </a:solidFill>
                </a:rPr>
                <a:t>x</a:t>
              </a:r>
              <a:r>
                <a:rPr lang="es-ES" sz="900" baseline="-25000" dirty="0">
                  <a:solidFill>
                    <a:schemeClr val="bg1"/>
                  </a:solidFill>
                </a:rPr>
                <a:t>4..</a:t>
              </a:r>
              <a:r>
                <a:rPr lang="es-ES" sz="900" i="1" dirty="0">
                  <a:solidFill>
                    <a:schemeClr val="bg1"/>
                  </a:solidFill>
                </a:rPr>
                <a:t>x</a:t>
              </a:r>
              <a:r>
                <a:rPr lang="es-ES" sz="900" baseline="-250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19476" name="Rectangle 45"/>
            <p:cNvSpPr>
              <a:spLocks noChangeArrowheads="1"/>
            </p:cNvSpPr>
            <p:nvPr/>
          </p:nvSpPr>
          <p:spPr bwMode="auto">
            <a:xfrm>
              <a:off x="4048125" y="853678"/>
              <a:ext cx="1047046" cy="307776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s-ES" sz="900" i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∑</a:t>
              </a:r>
              <a:r>
                <a:rPr lang="es-ES" sz="900" i="1" dirty="0">
                  <a:solidFill>
                    <a:schemeClr val="bg1"/>
                  </a:solidFill>
                </a:rPr>
                <a:t>x</a:t>
              </a:r>
              <a:r>
                <a:rPr lang="es-ES" sz="900" baseline="-25000" dirty="0">
                  <a:solidFill>
                    <a:schemeClr val="bg1"/>
                  </a:solidFill>
                </a:rPr>
                <a:t>0..</a:t>
              </a:r>
              <a:r>
                <a:rPr lang="es-ES" sz="900" i="1" dirty="0">
                  <a:solidFill>
                    <a:schemeClr val="bg1"/>
                  </a:solidFill>
                </a:rPr>
                <a:t>x</a:t>
              </a:r>
              <a:r>
                <a:rPr lang="es-ES" sz="900" baseline="-25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9477" name="Rectangle 47"/>
            <p:cNvSpPr>
              <a:spLocks noChangeArrowheads="1"/>
            </p:cNvSpPr>
            <p:nvPr/>
          </p:nvSpPr>
          <p:spPr bwMode="auto">
            <a:xfrm>
              <a:off x="7635876" y="870347"/>
              <a:ext cx="1027995" cy="307776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s-ES" sz="900" i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∑</a:t>
              </a:r>
              <a:r>
                <a:rPr lang="es-ES" sz="900" i="1" dirty="0">
                  <a:solidFill>
                    <a:schemeClr val="bg1"/>
                  </a:solidFill>
                </a:rPr>
                <a:t>x</a:t>
              </a:r>
              <a:r>
                <a:rPr lang="es-ES" sz="900" baseline="-25000" dirty="0">
                  <a:solidFill>
                    <a:schemeClr val="bg1"/>
                  </a:solidFill>
                </a:rPr>
                <a:t>0..</a:t>
              </a:r>
              <a:r>
                <a:rPr lang="es-ES" sz="900" i="1" dirty="0">
                  <a:solidFill>
                    <a:schemeClr val="bg1"/>
                  </a:solidFill>
                </a:rPr>
                <a:t>x</a:t>
              </a:r>
              <a:r>
                <a:rPr lang="es-ES" sz="900" baseline="-25000" dirty="0">
                  <a:solidFill>
                    <a:schemeClr val="bg1"/>
                  </a:solidFill>
                </a:rPr>
                <a:t>7</a:t>
              </a:r>
            </a:p>
          </p:txBody>
        </p:sp>
        <p:cxnSp>
          <p:nvCxnSpPr>
            <p:cNvPr id="42" name="Straight Arrow Connector 41"/>
            <p:cNvCxnSpPr>
              <a:endCxn id="17" idx="1"/>
            </p:cNvCxnSpPr>
            <p:nvPr/>
          </p:nvCxnSpPr>
          <p:spPr>
            <a:xfrm>
              <a:off x="4572001" y="1353741"/>
              <a:ext cx="1693863" cy="47267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79" name="Rectangle 43"/>
            <p:cNvSpPr>
              <a:spLocks noChangeArrowheads="1"/>
            </p:cNvSpPr>
            <p:nvPr/>
          </p:nvSpPr>
          <p:spPr bwMode="auto">
            <a:xfrm>
              <a:off x="5907089" y="2196703"/>
              <a:ext cx="901445" cy="307776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sz="900" i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∑</a:t>
              </a:r>
              <a:r>
                <a:rPr lang="es-ES" sz="900" i="1" dirty="0">
                  <a:solidFill>
                    <a:schemeClr val="bg1"/>
                  </a:solidFill>
                </a:rPr>
                <a:t>x</a:t>
              </a:r>
              <a:r>
                <a:rPr lang="es-ES" sz="900" baseline="-25000" dirty="0">
                  <a:solidFill>
                    <a:schemeClr val="bg1"/>
                  </a:solidFill>
                </a:rPr>
                <a:t>0..</a:t>
              </a:r>
              <a:r>
                <a:rPr lang="es-ES" sz="900" i="1" dirty="0">
                  <a:solidFill>
                    <a:schemeClr val="bg1"/>
                  </a:solidFill>
                </a:rPr>
                <a:t>x</a:t>
              </a:r>
              <a:r>
                <a:rPr lang="es-ES" sz="900" baseline="-250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19480" name="TextBox 5"/>
            <p:cNvSpPr txBox="1">
              <a:spLocks noChangeArrowheads="1"/>
            </p:cNvSpPr>
            <p:nvPr/>
          </p:nvSpPr>
          <p:spPr bwMode="auto">
            <a:xfrm>
              <a:off x="3750735" y="3059907"/>
              <a:ext cx="4714875" cy="553997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(add) a critical value  to a central location where it is needed</a:t>
              </a:r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6793">
        <p:fade/>
      </p:transition>
    </mc:Choice>
    <mc:Fallback xmlns="">
      <p:transition spd="med" advTm="767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Parallel Scan - Post Reduction Reverse Phase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47800" y="1257300"/>
            <a:ext cx="4057650" cy="2846784"/>
            <a:chOff x="1625601" y="850107"/>
            <a:chExt cx="7038270" cy="3795712"/>
          </a:xfrm>
          <a:solidFill>
            <a:schemeClr val="tx1"/>
          </a:solidFill>
        </p:grpSpPr>
        <p:cxnSp>
          <p:nvCxnSpPr>
            <p:cNvPr id="7" name="Straight Connector 6"/>
            <p:cNvCxnSpPr/>
            <p:nvPr/>
          </p:nvCxnSpPr>
          <p:spPr>
            <a:xfrm>
              <a:off x="1828800" y="1200150"/>
              <a:ext cx="0" cy="33147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743200" y="1200150"/>
              <a:ext cx="0" cy="33147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657600" y="1200150"/>
              <a:ext cx="0" cy="33147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572000" y="1200150"/>
              <a:ext cx="0" cy="33147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486400" y="1200150"/>
              <a:ext cx="0" cy="33147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400800" y="1200150"/>
              <a:ext cx="0" cy="33147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315200" y="1200150"/>
              <a:ext cx="0" cy="33147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8181975" y="1216819"/>
              <a:ext cx="0" cy="342900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6210300" y="1784747"/>
              <a:ext cx="381000" cy="28575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b="1" dirty="0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19470" name="Rectangle 27"/>
            <p:cNvSpPr>
              <a:spLocks noChangeArrowheads="1"/>
            </p:cNvSpPr>
            <p:nvPr/>
          </p:nvSpPr>
          <p:spPr bwMode="auto">
            <a:xfrm>
              <a:off x="1625601" y="853678"/>
              <a:ext cx="509391" cy="307776"/>
            </a:xfrm>
            <a:prstGeom prst="rect">
              <a:avLst/>
            </a:prstGeom>
            <a:solidFill>
              <a:srgbClr val="FFFF00"/>
            </a:solidFill>
            <a:ln w="3175">
              <a:noFill/>
              <a:miter lim="800000"/>
              <a:headEnd/>
              <a:tailEnd/>
            </a:ln>
            <a:extLst/>
          </p:spPr>
          <p:txBody>
            <a:bodyPr wrap="square">
              <a:spAutoFit/>
            </a:bodyPr>
            <a:lstStyle/>
            <a:p>
              <a:r>
                <a:rPr lang="es-ES" sz="900" i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s-ES" sz="900" i="1" baseline="-250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19471" name="Rectangle 29"/>
            <p:cNvSpPr>
              <a:spLocks noChangeArrowheads="1"/>
            </p:cNvSpPr>
            <p:nvPr/>
          </p:nvSpPr>
          <p:spPr bwMode="auto">
            <a:xfrm>
              <a:off x="5275264" y="853678"/>
              <a:ext cx="517734" cy="33855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/>
            <a:p>
              <a:r>
                <a:rPr lang="es-ES" sz="1050" i="1" dirty="0">
                  <a:solidFill>
                    <a:schemeClr val="bg1"/>
                  </a:solidFill>
                </a:rPr>
                <a:t>x</a:t>
              </a:r>
              <a:r>
                <a:rPr lang="es-ES" sz="1050" baseline="-250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9472" name="Rectangle 31"/>
            <p:cNvSpPr>
              <a:spLocks noChangeArrowheads="1"/>
            </p:cNvSpPr>
            <p:nvPr/>
          </p:nvSpPr>
          <p:spPr bwMode="auto">
            <a:xfrm>
              <a:off x="7104064" y="850107"/>
              <a:ext cx="517734" cy="33855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/>
            <a:p>
              <a:r>
                <a:rPr lang="es-ES" sz="1050" i="1" dirty="0">
                  <a:solidFill>
                    <a:schemeClr val="bg1"/>
                  </a:solidFill>
                </a:rPr>
                <a:t>x</a:t>
              </a:r>
              <a:r>
                <a:rPr lang="es-ES" sz="1050" baseline="-25000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9473" name="Rectangle 34"/>
            <p:cNvSpPr>
              <a:spLocks noChangeArrowheads="1"/>
            </p:cNvSpPr>
            <p:nvPr/>
          </p:nvSpPr>
          <p:spPr bwMode="auto">
            <a:xfrm>
              <a:off x="3446464" y="850107"/>
              <a:ext cx="517734" cy="33855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/>
            <a:p>
              <a:r>
                <a:rPr lang="es-ES" sz="1050" i="1" dirty="0">
                  <a:solidFill>
                    <a:schemeClr val="bg1"/>
                  </a:solidFill>
                </a:rPr>
                <a:t>x</a:t>
              </a:r>
              <a:r>
                <a:rPr lang="es-ES" sz="105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9474" name="Rectangle 35"/>
            <p:cNvSpPr>
              <a:spLocks noChangeArrowheads="1"/>
            </p:cNvSpPr>
            <p:nvPr/>
          </p:nvSpPr>
          <p:spPr bwMode="auto">
            <a:xfrm>
              <a:off x="2321218" y="865852"/>
              <a:ext cx="1066097" cy="307776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s-ES" sz="900" i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∑x0..x1</a:t>
              </a:r>
            </a:p>
          </p:txBody>
        </p:sp>
        <p:sp>
          <p:nvSpPr>
            <p:cNvPr id="19475" name="Rectangle 37"/>
            <p:cNvSpPr>
              <a:spLocks noChangeArrowheads="1"/>
            </p:cNvSpPr>
            <p:nvPr/>
          </p:nvSpPr>
          <p:spPr bwMode="auto">
            <a:xfrm>
              <a:off x="5907089" y="870347"/>
              <a:ext cx="1071562" cy="307776"/>
            </a:xfrm>
            <a:prstGeom prst="rect">
              <a:avLst/>
            </a:prstGeom>
            <a:noFill/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s-ES" sz="900" i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∑x4..x5</a:t>
              </a:r>
            </a:p>
          </p:txBody>
        </p:sp>
        <p:sp>
          <p:nvSpPr>
            <p:cNvPr id="19476" name="Rectangle 45"/>
            <p:cNvSpPr>
              <a:spLocks noChangeArrowheads="1"/>
            </p:cNvSpPr>
            <p:nvPr/>
          </p:nvSpPr>
          <p:spPr bwMode="auto">
            <a:xfrm>
              <a:off x="4048125" y="853678"/>
              <a:ext cx="1047046" cy="307776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s-ES" sz="900" i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∑x0..x3</a:t>
              </a:r>
            </a:p>
          </p:txBody>
        </p:sp>
        <p:sp>
          <p:nvSpPr>
            <p:cNvPr id="19477" name="Rectangle 47"/>
            <p:cNvSpPr>
              <a:spLocks noChangeArrowheads="1"/>
            </p:cNvSpPr>
            <p:nvPr/>
          </p:nvSpPr>
          <p:spPr bwMode="auto">
            <a:xfrm>
              <a:off x="7635876" y="870347"/>
              <a:ext cx="1027995" cy="307776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s-ES" sz="900" i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∑x0..x7</a:t>
              </a:r>
            </a:p>
          </p:txBody>
        </p:sp>
        <p:cxnSp>
          <p:nvCxnSpPr>
            <p:cNvPr id="42" name="Straight Arrow Connector 41"/>
            <p:cNvCxnSpPr>
              <a:endCxn id="17" idx="1"/>
            </p:cNvCxnSpPr>
            <p:nvPr/>
          </p:nvCxnSpPr>
          <p:spPr>
            <a:xfrm>
              <a:off x="4572001" y="1353741"/>
              <a:ext cx="1693863" cy="472678"/>
            </a:xfrm>
            <a:prstGeom prst="straightConnector1">
              <a:avLst/>
            </a:prstGeom>
            <a:grpFill/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79" name="Rectangle 43"/>
            <p:cNvSpPr>
              <a:spLocks noChangeArrowheads="1"/>
            </p:cNvSpPr>
            <p:nvPr/>
          </p:nvSpPr>
          <p:spPr bwMode="auto">
            <a:xfrm>
              <a:off x="5907089" y="2196703"/>
              <a:ext cx="1071562" cy="307776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s-ES" sz="900" i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∑x0..x5</a:t>
              </a:r>
            </a:p>
          </p:txBody>
        </p:sp>
      </p:grpSp>
      <p:sp>
        <p:nvSpPr>
          <p:cNvPr id="26" name="Oval 25"/>
          <p:cNvSpPr/>
          <p:nvPr/>
        </p:nvSpPr>
        <p:spPr>
          <a:xfrm>
            <a:off x="2494721" y="3135214"/>
            <a:ext cx="228147" cy="214313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b="1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076451" y="2786063"/>
            <a:ext cx="467702" cy="37415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586024" y="3160216"/>
            <a:ext cx="228147" cy="214313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b="1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136384" y="2805708"/>
            <a:ext cx="466751" cy="37415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2325511" y="3600451"/>
            <a:ext cx="665339" cy="230832"/>
          </a:xfrm>
          <a:prstGeom prst="rect">
            <a:avLst/>
          </a:prstGeom>
          <a:solidFill>
            <a:srgbClr val="FFFF00"/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" sz="9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∑</a:t>
            </a:r>
            <a:r>
              <a:rPr lang="es-ES" sz="900" i="1" dirty="0">
                <a:solidFill>
                  <a:schemeClr val="bg1"/>
                </a:solidFill>
              </a:rPr>
              <a:t>x</a:t>
            </a:r>
            <a:r>
              <a:rPr lang="es-ES" sz="900" baseline="-25000" dirty="0">
                <a:solidFill>
                  <a:schemeClr val="bg1"/>
                </a:solidFill>
              </a:rPr>
              <a:t>0..</a:t>
            </a:r>
            <a:r>
              <a:rPr lang="es-ES" sz="900" i="1" dirty="0">
                <a:solidFill>
                  <a:schemeClr val="bg1"/>
                </a:solidFill>
              </a:rPr>
              <a:t>x</a:t>
            </a:r>
            <a:r>
              <a:rPr lang="es-ES" sz="9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3416815" y="3606701"/>
            <a:ext cx="665339" cy="230832"/>
          </a:xfrm>
          <a:prstGeom prst="rect">
            <a:avLst/>
          </a:prstGeom>
          <a:solidFill>
            <a:srgbClr val="FFFF00"/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" sz="9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∑</a:t>
            </a:r>
            <a:r>
              <a:rPr lang="es-ES" sz="900" i="1" dirty="0">
                <a:solidFill>
                  <a:schemeClr val="bg1"/>
                </a:solidFill>
              </a:rPr>
              <a:t>x</a:t>
            </a:r>
            <a:r>
              <a:rPr lang="es-ES" sz="900" baseline="-25000" dirty="0">
                <a:solidFill>
                  <a:schemeClr val="bg1"/>
                </a:solidFill>
              </a:rPr>
              <a:t>0..</a:t>
            </a:r>
            <a:r>
              <a:rPr lang="es-ES" sz="900" i="1" dirty="0">
                <a:solidFill>
                  <a:schemeClr val="bg1"/>
                </a:solidFill>
              </a:rPr>
              <a:t>x</a:t>
            </a:r>
            <a:r>
              <a:rPr lang="es-ES" sz="9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2" name="Oval 31"/>
          <p:cNvSpPr/>
          <p:nvPr/>
        </p:nvSpPr>
        <p:spPr>
          <a:xfrm>
            <a:off x="4657574" y="3179862"/>
            <a:ext cx="228147" cy="214313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b="1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207934" y="2868216"/>
            <a:ext cx="466751" cy="37415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6"/>
          <p:cNvSpPr>
            <a:spLocks noChangeArrowheads="1"/>
          </p:cNvSpPr>
          <p:nvPr/>
        </p:nvSpPr>
        <p:spPr bwMode="auto">
          <a:xfrm>
            <a:off x="4488364" y="3600451"/>
            <a:ext cx="665339" cy="230832"/>
          </a:xfrm>
          <a:prstGeom prst="rect">
            <a:avLst/>
          </a:prstGeom>
          <a:solidFill>
            <a:srgbClr val="FFFF00"/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" sz="9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∑</a:t>
            </a:r>
            <a:r>
              <a:rPr lang="es-ES" sz="900" i="1" dirty="0">
                <a:solidFill>
                  <a:schemeClr val="bg1"/>
                </a:solidFill>
              </a:rPr>
              <a:t>x</a:t>
            </a:r>
            <a:r>
              <a:rPr lang="es-ES" sz="900" baseline="-25000" dirty="0">
                <a:solidFill>
                  <a:schemeClr val="bg1"/>
                </a:solidFill>
              </a:rPr>
              <a:t>0..</a:t>
            </a:r>
            <a:r>
              <a:rPr lang="es-ES" sz="900" i="1" dirty="0">
                <a:solidFill>
                  <a:schemeClr val="bg1"/>
                </a:solidFill>
              </a:rPr>
              <a:t>x</a:t>
            </a:r>
            <a:r>
              <a:rPr lang="es-ES" sz="900" baseline="-25000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6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3663">
        <p:fade/>
      </p:transition>
    </mc:Choice>
    <mc:Fallback xmlns="">
      <p:transition spd="med" advTm="736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ile:Prefix sum 16.sv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4951" y="1202829"/>
            <a:ext cx="3829050" cy="291197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Putting it Together</a:t>
            </a:r>
            <a:endParaRPr lang="en-US" dirty="0" smtClean="0"/>
          </a:p>
        </p:txBody>
      </p:sp>
      <p:sp>
        <p:nvSpPr>
          <p:cNvPr id="2" name="Oval 1"/>
          <p:cNvSpPr/>
          <p:nvPr/>
        </p:nvSpPr>
        <p:spPr>
          <a:xfrm>
            <a:off x="3962400" y="2919753"/>
            <a:ext cx="480060" cy="48006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990850" y="2228850"/>
            <a:ext cx="480060" cy="48006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280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2745">
        <p:fade/>
      </p:transition>
    </mc:Choice>
    <mc:Fallback xmlns="">
      <p:transition spd="med" advTm="727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 Reduction Reverse </a:t>
            </a:r>
            <a:r>
              <a:rPr lang="en-US" smtClean="0"/>
              <a:t>Phase Kernel Code </a:t>
            </a:r>
            <a:endParaRPr lang="en-US" dirty="0" smtClean="0"/>
          </a:p>
        </p:txBody>
      </p:sp>
      <p:sp>
        <p:nvSpPr>
          <p:cNvPr id="25605" name="TextBox 7"/>
          <p:cNvSpPr txBox="1">
            <a:spLocks noChangeArrowheads="1"/>
          </p:cNvSpPr>
          <p:nvPr/>
        </p:nvSpPr>
        <p:spPr bwMode="auto">
          <a:xfrm>
            <a:off x="152400" y="1204258"/>
            <a:ext cx="6705600" cy="1962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fontAlgn="base"/>
            <a:r>
              <a:rPr lang="en-US" sz="13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(unsigned </a:t>
            </a:r>
            <a:r>
              <a:rPr lang="en-U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stride = BLOCK_SIZE/2; stride &gt; 0; </a:t>
            </a:r>
            <a:r>
              <a:rPr lang="en-U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stride </a:t>
            </a:r>
            <a:r>
              <a:rPr lang="en-U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/= 2) {</a:t>
            </a:r>
          </a:p>
          <a:p>
            <a:pPr fontAlgn="base"/>
            <a:r>
              <a:rPr lang="en-U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__</a:t>
            </a:r>
            <a:r>
              <a:rPr lang="en-US" sz="1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syncthreads</a:t>
            </a:r>
            <a:r>
              <a:rPr lang="en-U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fontAlgn="base"/>
            <a:r>
              <a:rPr lang="en-U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index = (threadIdx.x+1)*stride*2 - 1;</a:t>
            </a:r>
          </a:p>
          <a:p>
            <a:pPr fontAlgn="base"/>
            <a:r>
              <a:rPr lang="en-U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if(</a:t>
            </a:r>
            <a:r>
              <a:rPr lang="en-US" sz="1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index+stride</a:t>
            </a:r>
            <a:r>
              <a:rPr lang="en-U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2*BLOCK_SIZE) {</a:t>
            </a:r>
          </a:p>
          <a:p>
            <a:pPr fontAlgn="base"/>
            <a:r>
              <a:rPr lang="en-U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XY[index + stride] += XY[index];</a:t>
            </a:r>
          </a:p>
          <a:p>
            <a:pPr fontAlgn="base"/>
            <a:r>
              <a:rPr lang="en-U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pPr fontAlgn="base"/>
            <a:r>
              <a:rPr lang="en-U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fontAlgn="base"/>
            <a:r>
              <a:rPr lang="en-U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sz="1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syncthreads</a:t>
            </a:r>
            <a:r>
              <a:rPr lang="en-U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fontAlgn="base"/>
            <a:r>
              <a:rPr lang="en-U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if (</a:t>
            </a:r>
            <a:r>
              <a:rPr lang="en-US" sz="1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sz="1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InputSize</a:t>
            </a:r>
            <a:r>
              <a:rPr lang="en-U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 Y[i] = XY[</a:t>
            </a:r>
            <a:r>
              <a:rPr lang="en-US" sz="1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U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 fontAlgn="base"/>
            <a:endParaRPr lang="en-US" sz="1200" dirty="0">
              <a:solidFill>
                <a:schemeClr val="bg1"/>
              </a:solidFill>
              <a:latin typeface="Courier New" pitchFamily="49" charset="0"/>
              <a:ea typeface="Arial Unicode MS" pitchFamily="34" charset="-128"/>
              <a:cs typeface="Courier New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37744" y="3393213"/>
            <a:ext cx="24384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First iteration for 16-element section</a:t>
            </a:r>
          </a:p>
          <a:p>
            <a:r>
              <a:rPr lang="en-US" sz="1050" dirty="0" err="1">
                <a:solidFill>
                  <a:schemeClr val="bg1"/>
                </a:solidFill>
              </a:rPr>
              <a:t>threadIdx.x</a:t>
            </a:r>
            <a:r>
              <a:rPr lang="en-US" sz="1050" dirty="0">
                <a:solidFill>
                  <a:schemeClr val="bg1"/>
                </a:solidFill>
              </a:rPr>
              <a:t> = 0</a:t>
            </a:r>
          </a:p>
          <a:p>
            <a:r>
              <a:rPr lang="en-US" sz="1050" dirty="0">
                <a:solidFill>
                  <a:schemeClr val="bg1"/>
                </a:solidFill>
              </a:rPr>
              <a:t>stride = BLOCK_SIZE/2 = 8/2 = 4</a:t>
            </a:r>
          </a:p>
          <a:p>
            <a:r>
              <a:rPr lang="en-US" sz="1050" dirty="0">
                <a:solidFill>
                  <a:schemeClr val="bg1"/>
                </a:solidFill>
              </a:rPr>
              <a:t>index = 8-1 = 7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1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4490">
        <p:fade/>
      </p:transition>
    </mc:Choice>
    <mc:Fallback xmlns="">
      <p:transition spd="med" advTm="1344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6"/>
</p:tagLst>
</file>

<file path=ppt/theme/theme1.xml><?xml version="1.0" encoding="utf-8"?>
<a:theme xmlns:a="http://schemas.openxmlformats.org/drawingml/2006/main" name="1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VIDIA_University_of_Illinois_Template_2015_4x3" id="{5C1E5DBF-147B-4C12-BA1C-1E216CC92BF8}" vid="{34A544E1-27AA-4307-BA49-86C7E39C24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10.23</Order0>
    <Chapter xmlns="1956f548-e1c6-4bad-9b00-9434a603b471" xsi:nil="true"/>
    <Kit_x0020_Version xmlns="1956f548-e1c6-4bad-9b00-9434a603b471">Eval Kit</Kit_x0020_Version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8" ma:contentTypeDescription="Create a new document." ma:contentTypeScope="" ma:versionID="d2c52b27b469f4b6e1b138eb1ea31e36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c2094d8471d136f8c152cad8b4222d6d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Order0" minOccurs="0"/>
                <xsd:element ref="ns2:Description0" minOccurs="0"/>
                <xsd:element ref="ns2:Chapter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Order0" ma:index="2" nillable="true" ma:displayName="Order" ma:decimals="3" ma:internalName="Order0" ma:percentage="FALSE">
      <xsd:simpleType>
        <xsd:restriction base="dms:Number"/>
      </xsd:simpleType>
    </xsd:element>
    <xsd:element name="Description0" ma:index="3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4" nillable="true" ma:displayName="Chapter" ma:internalName="Chapter">
      <xsd:simpleType>
        <xsd:restriction base="dms:Text">
          <xsd:maxLength value="255"/>
        </xsd:restriction>
      </xsd:simpleType>
    </xsd:element>
    <xsd:element name="Kit_x0020_Version" ma:index="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2A48C5-F142-4D72-87AA-E7A0AFA591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49AE86-909A-4380-A0A6-DCAF66E47673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956f548-e1c6-4bad-9b00-9434a603b471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CED0296-0522-40EC-9C41-9BC69A9E9F1F}"/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7569</TotalTime>
  <Words>467</Words>
  <Application>Microsoft Office PowerPoint</Application>
  <PresentationFormat>Custom</PresentationFormat>
  <Paragraphs>104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MS PGothic</vt:lpstr>
      <vt:lpstr>AkzidenzGrotesk</vt:lpstr>
      <vt:lpstr>Akzidenz-Grotesk Extended BQ</vt:lpstr>
      <vt:lpstr>Arial</vt:lpstr>
      <vt:lpstr>Arial Unicode MS</vt:lpstr>
      <vt:lpstr>Calibri</vt:lpstr>
      <vt:lpstr>Courier New</vt:lpstr>
      <vt:lpstr>Palatino</vt:lpstr>
      <vt:lpstr>Sentinel Medium</vt:lpstr>
      <vt:lpstr>Times New Roman</vt:lpstr>
      <vt:lpstr>Trebuchet MS</vt:lpstr>
      <vt:lpstr>1_Title &amp; Bullet </vt:lpstr>
      <vt:lpstr>Lecture 10.3 – Parallel Computation Patterns (scan)</vt:lpstr>
      <vt:lpstr>Objective</vt:lpstr>
      <vt:lpstr>Improving Efficiency</vt:lpstr>
      <vt:lpstr>Parallel Scan - Reduction Phase</vt:lpstr>
      <vt:lpstr>Reduction Phase Kernel Code</vt:lpstr>
      <vt:lpstr>Parallel Scan - Post Reduction Reverse Phase</vt:lpstr>
      <vt:lpstr>Parallel Scan - Post Reduction Reverse Phase</vt:lpstr>
      <vt:lpstr>Putting it Together</vt:lpstr>
      <vt:lpstr>Post Reduction Reverse Phase Kernel Code 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10 - Parallel Computation Patterns (Scan)</dc:title>
  <dc:creator>Cook, Colleen N</dc:creator>
  <cp:lastModifiedBy>Andrew Schuh</cp:lastModifiedBy>
  <cp:revision>91</cp:revision>
  <dcterms:created xsi:type="dcterms:W3CDTF">2013-11-15T21:49:21Z</dcterms:created>
  <dcterms:modified xsi:type="dcterms:W3CDTF">2016-04-02T20:34:39Z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Evaluation Kit Module">
    <vt:bool>true</vt:bool>
  </property>
  <property fmtid="{D5CDD505-2E9C-101B-9397-08002B2CF9AE}" pid="4" name="Labs">
    <vt:lpwstr>N/A</vt:lpwstr>
  </property>
  <property fmtid="{D5CDD505-2E9C-101B-9397-08002B2CF9AE}" pid="5" name="Test Field">
    <vt:lpwstr>Slides</vt:lpwstr>
  </property>
  <property fmtid="{D5CDD505-2E9C-101B-9397-08002B2CF9AE}" pid="6" name="Lectures">
    <vt:lpwstr>Final</vt:lpwstr>
  </property>
  <property fmtid="{D5CDD505-2E9C-101B-9397-08002B2CF9AE}" pid="7" name="Quizzes">
    <vt:lpwstr>N/A</vt:lpwstr>
  </property>
</Properties>
</file>